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3"/>
  </p:notesMasterIdLst>
  <p:sldIdLst>
    <p:sldId id="256" r:id="rId2"/>
    <p:sldId id="298" r:id="rId3"/>
    <p:sldId id="306" r:id="rId4"/>
    <p:sldId id="308" r:id="rId5"/>
    <p:sldId id="307" r:id="rId6"/>
    <p:sldId id="309" r:id="rId7"/>
    <p:sldId id="310" r:id="rId8"/>
    <p:sldId id="311" r:id="rId9"/>
    <p:sldId id="312" r:id="rId10"/>
    <p:sldId id="313" r:id="rId11"/>
    <p:sldId id="314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1"/>
    <p:restoredTop sz="93985"/>
  </p:normalViewPr>
  <p:slideViewPr>
    <p:cSldViewPr snapToGrid="0" snapToObjects="1">
      <p:cViewPr varScale="1">
        <p:scale>
          <a:sx n="152" d="100"/>
          <a:sy n="152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19569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42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99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36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498AF-5EC5-294D-BB08-2DA30C64E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377B99-1937-C24A-AEC6-17C154854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497942-D8B8-D547-81AA-415702ED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A05CA1-5B56-3C40-B52C-A35A8A1C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3D38B0-8C34-BE41-A3BD-E17F71C4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64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5ECBF-4F0A-E94B-9B30-5FEDDC55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5427707C-8427-C340-ABE3-93454F4D3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0553B5-EEEC-8049-8D92-8CF094BC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766E0-A4AC-4247-8BEC-854BEDC7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C6BA0C3-BF83-7143-B922-29F1BB84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3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8149DE-5146-604E-BECF-E74F9C8C3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183D65E0-FCAC-8D4B-8081-DAA976357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9D8C40-4F51-E843-AC68-50065E65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54F74E-F63E-0347-9EFC-F39BAA015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D1A628D-A639-8A43-938D-4AD91BC2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1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8912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29DD9-E9C8-CB4B-A300-0806247E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26DC54-E7DC-9843-A4E0-BB7DBB1B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A4821-6527-984E-BB74-5EE38BAF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CE9E5-9749-EC4E-9325-C416BAE9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5D45329-9762-8444-A289-C49C6CF9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0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1D428-AEB6-D440-9C59-1FE4702B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463A6-DE04-F24C-9D7B-9B80FE250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71BCD-4F2C-E545-BD2E-DAA9D6C4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ED07E-94B4-1147-8B7B-F6DAAC31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8D461AF-B539-A449-B562-BB0CBB60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18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B14BA-E681-7E4D-A166-8F8062E8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318C0A-C338-014B-ACED-C36FD505E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1A2C16-FA6F-0246-AC86-D9F60A63A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B24EE6-535C-5048-93C8-BD36288F2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ECA101-7970-E048-A0E4-BF117E19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263AFF2-36C3-3948-A656-CA20F20D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85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0467A-960C-6C4B-B961-375E3190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D4BF16-9846-524B-9DD5-58D9D9393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61011F-611D-7D45-965B-A110B570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133606-01FD-D54A-A6F9-55A978C64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D7A56C-7A76-9D4D-AF41-0FCCD818A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038EB3-3F20-FF40-B2ED-D5FE3BAC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75E95C-8B32-4443-8A0A-D02DD499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936D40E-5EE5-014A-B9FB-D7787CE5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30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3B989-E1E7-9341-A50B-502901E4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F4CA82-3EF0-9B4F-83B6-B141E89F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3C0447-6785-2F4C-BDDC-757D476DA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D25D4E23-A438-DB45-8070-A67FE5CC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43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55E6D8-2DE6-584B-9812-50F986C7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C54E42-E478-5945-9FCF-679A571B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E4ACF1BE-D0E3-6543-83C5-A7573F81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4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90553-19D9-7045-9904-0F35502A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BBA41-5BA6-ED4A-80D9-18CD081A7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F8167-CC7F-A24E-8B14-4FF10DF31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B5B20F-6FD4-BA46-9635-E84B0AF7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3FEA4B-873D-9542-9D10-B4F09A31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28B2D4C-EE07-6F40-877D-6A589F15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11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D1B91-E688-9541-87DD-D722089D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37794B-9C2E-3F48-BC59-FA2EEA33BC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532BD9-48BA-5A4A-9ACD-16ED10755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20A90E-F325-CF4A-9E56-F024E3AC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4B2168-0347-D845-9929-77DE4D14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E1560B4-50BA-FB44-99A3-6CAD0F9D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2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CD58F6-EDF9-A649-A2C7-0283A148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1FBBCA-6E18-144D-A1B7-E1D2E99EA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5669A6-13F8-544F-B2F7-0EB91482D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98D69-ABD3-2945-88E5-6177B5AA931B}" type="datetimeFigureOut">
              <a:rPr kumimoji="1" lang="zh-CN" altLang="en-US" smtClean="0"/>
              <a:t>2018/4/16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E0EC58-68DE-2E4B-9C15-166EAD352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8842964-B7B9-8341-90E0-D1D310C0A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41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cheng123.wang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5.tiff"/><Relationship Id="rId7" Type="http://schemas.openxmlformats.org/officeDocument/2006/relationships/image" Target="../media/image28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Relationship Id="rId9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idx="4294967295"/>
          </p:nvPr>
        </p:nvSpPr>
        <p:spPr>
          <a:xfrm>
            <a:off x="131975" y="1616718"/>
            <a:ext cx="11972041" cy="137001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 defTabSz="859536">
              <a:defRPr sz="6768" b="1">
                <a:solidFill>
                  <a:srgbClr val="0070C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altLang="zh-Hans" sz="7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  <a:r>
              <a:rPr lang="zh-Hans" altLang="en-US" sz="7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ans" sz="7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USIM</a:t>
            </a:r>
            <a:r>
              <a:rPr lang="zh-Hans" altLang="en-US" sz="7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ans" sz="7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sz="7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body" sz="quarter" idx="4294967295"/>
          </p:nvPr>
        </p:nvSpPr>
        <p:spPr>
          <a:xfrm>
            <a:off x="2517848" y="4440304"/>
            <a:ext cx="7135813" cy="13100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70000"/>
              </a:lnSpc>
              <a:buSzTx/>
              <a:buNone/>
              <a:defRPr sz="2200"/>
            </a:pPr>
            <a:r>
              <a:rPr lang="en-US" sz="4000" dirty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  <a:sym typeface="SimSun"/>
              </a:rPr>
              <a:t>Jiacheng Wang</a:t>
            </a:r>
            <a:endParaRPr sz="4000" dirty="0">
              <a:latin typeface="Times New Roman" panose="02020603050405020304" pitchFamily="18" charset="0"/>
              <a:ea typeface="SimSun"/>
              <a:cs typeface="Times New Roman" panose="02020603050405020304" pitchFamily="18" charset="0"/>
              <a:sym typeface="SimSun"/>
            </a:endParaRPr>
          </a:p>
          <a:p>
            <a:pPr marL="0" indent="0" algn="ctr">
              <a:lnSpc>
                <a:spcPct val="70000"/>
              </a:lnSpc>
              <a:buSzTx/>
              <a:buNone/>
              <a:defRPr sz="2200"/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40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jiacheng.wang@i</a:t>
            </a:r>
            <a:r>
              <a:rPr lang="en-US" altLang="zh-Hans" sz="40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ntel</a:t>
            </a:r>
            <a:r>
              <a:rPr sz="40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.com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Shape 20"/>
          <p:cNvSpPr txBox="1">
            <a:spLocks/>
          </p:cNvSpPr>
          <p:nvPr/>
        </p:nvSpPr>
        <p:spPr>
          <a:xfrm>
            <a:off x="2612116" y="2883036"/>
            <a:ext cx="6669247" cy="98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 fontScale="77500" lnSpcReduction="2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defTabSz="859536" hangingPunct="1">
              <a:defRPr sz="6768" b="1">
                <a:solidFill>
                  <a:srgbClr val="0070C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altLang="zh-Hans" sz="4000" b="1" dirty="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Solution for phone number sharing between smart phone and watch</a:t>
            </a:r>
            <a:endParaRPr lang="zh-CN" altLang="en-US" sz="4000" b="1" dirty="0">
              <a:solidFill>
                <a:srgbClr val="0070C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159A5906-C378-7949-BECD-1E470EC830E0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7622097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Benefit: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much more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Shape 207">
            <a:extLst>
              <a:ext uri="{FF2B5EF4-FFF2-40B4-BE49-F238E27FC236}">
                <a16:creationId xmlns:a16="http://schemas.microsoft.com/office/drawing/2014/main" id="{29625EF2-5FC8-FB4E-9CFF-F9090E2A92B0}"/>
              </a:ext>
            </a:extLst>
          </p:cNvPr>
          <p:cNvSpPr txBox="1">
            <a:spLocks/>
          </p:cNvSpPr>
          <p:nvPr/>
        </p:nvSpPr>
        <p:spPr>
          <a:xfrm>
            <a:off x="829560" y="1483210"/>
            <a:ext cx="5793517" cy="5038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Standard module, no any additional hardware/software required</a:t>
            </a:r>
            <a:endParaRPr lang="en-US" altLang="zh-Hans" sz="2400" dirty="0">
              <a:solidFill>
                <a:srgbClr val="0070C0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Only user device, no any operator involved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No user monthly use cost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Wireless USIM interface can be built in phone, no SIM slot required. Better water proof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Multiple user devices share the same USIM card, not only just 2 devices share the same number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Co-existence with </a:t>
            </a:r>
            <a:r>
              <a:rPr lang="en-US" altLang="zh-CN" sz="2400" dirty="0" err="1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eSIM</a:t>
            </a:r>
            <a:endParaRPr lang="en-US" altLang="zh-CN" sz="2400" dirty="0">
              <a:solidFill>
                <a:srgbClr val="0070C0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New concept product, potential large market size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FAAD6B-1831-1B47-9D91-6E3C9AFD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556" y="337070"/>
            <a:ext cx="1758098" cy="1400618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8E1930-E3E8-7D46-AEEA-F52891514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536" y="1367739"/>
            <a:ext cx="1213684" cy="12136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716B0A-EA78-564B-98CD-A083FD126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021" y="2517196"/>
            <a:ext cx="801276" cy="8327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218D6F-7667-8544-845B-912B24A7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862" y="2399300"/>
            <a:ext cx="1388369" cy="917866"/>
          </a:xfrm>
          <a:prstGeom prst="rect">
            <a:avLst/>
          </a:prstGeom>
        </p:spPr>
      </p:pic>
      <p:sp>
        <p:nvSpPr>
          <p:cNvPr id="8" name="禁止符 7">
            <a:extLst>
              <a:ext uri="{FF2B5EF4-FFF2-40B4-BE49-F238E27FC236}">
                <a16:creationId xmlns:a16="http://schemas.microsoft.com/office/drawing/2014/main" id="{0164A36E-B40F-E949-A8AA-E711D5D3221A}"/>
              </a:ext>
            </a:extLst>
          </p:cNvPr>
          <p:cNvSpPr/>
          <p:nvPr/>
        </p:nvSpPr>
        <p:spPr>
          <a:xfrm>
            <a:off x="7195395" y="1987800"/>
            <a:ext cx="1299583" cy="1228952"/>
          </a:xfrm>
          <a:prstGeom prst="noSmoking">
            <a:avLst>
              <a:gd name="adj" fmla="val 7510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Shape 207">
            <a:extLst>
              <a:ext uri="{FF2B5EF4-FFF2-40B4-BE49-F238E27FC236}">
                <a16:creationId xmlns:a16="http://schemas.microsoft.com/office/drawing/2014/main" id="{6C3F6917-D396-9C4F-9D02-DD529AA555F2}"/>
              </a:ext>
            </a:extLst>
          </p:cNvPr>
          <p:cNvSpPr txBox="1">
            <a:spLocks/>
          </p:cNvSpPr>
          <p:nvPr/>
        </p:nvSpPr>
        <p:spPr>
          <a:xfrm>
            <a:off x="9652512" y="2257331"/>
            <a:ext cx="2281824" cy="1352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$30 service + $30 activation</a:t>
            </a:r>
          </a:p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Min. $10/mo.</a:t>
            </a:r>
          </a:p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sz="18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Min. RMB 10/mo</a:t>
            </a: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.</a:t>
            </a:r>
          </a:p>
          <a:p>
            <a:pPr hangingPunct="1">
              <a:defRPr>
                <a:solidFill>
                  <a:srgbClr val="0000FF"/>
                </a:solidFill>
              </a:defRPr>
            </a:pPr>
            <a:endParaRPr lang="en-US" altLang="zh-CN" sz="4000" dirty="0">
              <a:solidFill>
                <a:schemeClr val="tx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ADCB03BB-5F92-1A41-91E5-62FE45E645C2}"/>
              </a:ext>
            </a:extLst>
          </p:cNvPr>
          <p:cNvSpPr/>
          <p:nvPr/>
        </p:nvSpPr>
        <p:spPr>
          <a:xfrm>
            <a:off x="10062435" y="2243757"/>
            <a:ext cx="1299583" cy="1228952"/>
          </a:xfrm>
          <a:prstGeom prst="noSmoking">
            <a:avLst>
              <a:gd name="adj" fmla="val 7510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3C20E7E-794A-8847-B47B-18EAAA35D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242" y="3944296"/>
            <a:ext cx="1547694" cy="1158686"/>
          </a:xfrm>
          <a:prstGeom prst="rect">
            <a:avLst/>
          </a:prstGeom>
        </p:spPr>
      </p:pic>
      <p:sp>
        <p:nvSpPr>
          <p:cNvPr id="12" name="禁止符 11">
            <a:extLst>
              <a:ext uri="{FF2B5EF4-FFF2-40B4-BE49-F238E27FC236}">
                <a16:creationId xmlns:a16="http://schemas.microsoft.com/office/drawing/2014/main" id="{81B310BD-1287-1141-BC53-FE1A14E13179}"/>
              </a:ext>
            </a:extLst>
          </p:cNvPr>
          <p:cNvSpPr/>
          <p:nvPr/>
        </p:nvSpPr>
        <p:spPr>
          <a:xfrm>
            <a:off x="7234530" y="4318938"/>
            <a:ext cx="546773" cy="521373"/>
          </a:xfrm>
          <a:prstGeom prst="noSmoking">
            <a:avLst>
              <a:gd name="adj" fmla="val 7510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BAE1CC-F24C-2447-BF0D-8FF5ED6AB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5565" y="4025649"/>
            <a:ext cx="871071" cy="505783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55CB625-FCE9-D247-91A1-88E1BD372BC2}"/>
              </a:ext>
            </a:extLst>
          </p:cNvPr>
          <p:cNvCxnSpPr>
            <a:cxnSpLocks/>
          </p:cNvCxnSpPr>
          <p:nvPr/>
        </p:nvCxnSpPr>
        <p:spPr>
          <a:xfrm flipH="1">
            <a:off x="7543407" y="4219942"/>
            <a:ext cx="951571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8AB904A-D28B-1F4F-B683-907A5C3F5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5565" y="4656841"/>
            <a:ext cx="1532790" cy="1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98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7">
            <a:extLst>
              <a:ext uri="{FF2B5EF4-FFF2-40B4-BE49-F238E27FC236}">
                <a16:creationId xmlns:a16="http://schemas.microsoft.com/office/drawing/2014/main" id="{D12BA4B2-13A7-D244-B244-A4A9BDB2449D}"/>
              </a:ext>
            </a:extLst>
          </p:cNvPr>
          <p:cNvSpPr txBox="1">
            <a:spLocks/>
          </p:cNvSpPr>
          <p:nvPr/>
        </p:nvSpPr>
        <p:spPr>
          <a:xfrm>
            <a:off x="4180262" y="2246820"/>
            <a:ext cx="4275581" cy="205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96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THANKS</a:t>
            </a:r>
            <a:endParaRPr lang="zh-CN" altLang="en-US" sz="96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6075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/>
          <p:cNvSpPr txBox="1">
            <a:spLocks/>
          </p:cNvSpPr>
          <p:nvPr/>
        </p:nvSpPr>
        <p:spPr>
          <a:xfrm>
            <a:off x="711199" y="314325"/>
            <a:ext cx="8717006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Use Case: cellular watch</a:t>
            </a:r>
            <a:endParaRPr lang="zh-CN" altLang="en-US" sz="5400" b="1" dirty="0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E4C23D-FE29-0A45-915C-0F050C00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111" y="1883781"/>
            <a:ext cx="5469621" cy="4264112"/>
          </a:xfrm>
          <a:prstGeom prst="rect">
            <a:avLst/>
          </a:prstGeom>
        </p:spPr>
      </p:pic>
      <p:sp>
        <p:nvSpPr>
          <p:cNvPr id="8" name="Shape 207">
            <a:extLst>
              <a:ext uri="{FF2B5EF4-FFF2-40B4-BE49-F238E27FC236}">
                <a16:creationId xmlns:a16="http://schemas.microsoft.com/office/drawing/2014/main" id="{B51C6980-8595-F14D-9A92-422ADFCF18E9}"/>
              </a:ext>
            </a:extLst>
          </p:cNvPr>
          <p:cNvSpPr txBox="1">
            <a:spLocks/>
          </p:cNvSpPr>
          <p:nvPr/>
        </p:nvSpPr>
        <p:spPr>
          <a:xfrm>
            <a:off x="220542" y="3590282"/>
            <a:ext cx="4024550" cy="137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5400" b="1" dirty="0">
                <a:solidFill>
                  <a:srgbClr val="00B0F0"/>
                </a:solidFill>
                <a:latin typeface="Calibri Light"/>
                <a:cs typeface="Calibri Light"/>
                <a:sym typeface="SimSun"/>
              </a:rPr>
              <a:t>Apple</a:t>
            </a:r>
            <a:r>
              <a:rPr lang="en-US" altLang="zh-CN" sz="4000" dirty="0">
                <a:solidFill>
                  <a:srgbClr val="00B0F0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cs typeface="Calibri Light"/>
                <a:sym typeface="SimSun"/>
              </a:rPr>
              <a:t>Watch</a:t>
            </a:r>
            <a:r>
              <a:rPr lang="en-US" altLang="zh-CN" sz="4000" dirty="0">
                <a:solidFill>
                  <a:srgbClr val="00B0F0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  <a:latin typeface="Calibri Light"/>
                <a:cs typeface="Calibri Light"/>
                <a:sym typeface="SimSun"/>
              </a:rPr>
              <a:t>series</a:t>
            </a:r>
            <a:r>
              <a:rPr lang="en-US" altLang="zh-CN" sz="3200" dirty="0">
                <a:solidFill>
                  <a:srgbClr val="00B0F0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  <a:latin typeface="Calibri Light"/>
                <a:cs typeface="Calibri Light"/>
                <a:sym typeface="SimSun"/>
              </a:rPr>
              <a:t>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76CB76-7B4C-0B42-BC2C-968B0097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510" y="1883781"/>
            <a:ext cx="6789490" cy="4259245"/>
          </a:xfrm>
          <a:prstGeom prst="rect">
            <a:avLst/>
          </a:prstGeom>
        </p:spPr>
      </p:pic>
      <p:sp>
        <p:nvSpPr>
          <p:cNvPr id="6" name="Shape 207"/>
          <p:cNvSpPr txBox="1">
            <a:spLocks/>
          </p:cNvSpPr>
          <p:nvPr/>
        </p:nvSpPr>
        <p:spPr>
          <a:xfrm>
            <a:off x="8519958" y="4575155"/>
            <a:ext cx="3601019" cy="1446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92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5400" b="1" dirty="0">
                <a:solidFill>
                  <a:srgbClr val="0070C0"/>
                </a:solidFill>
                <a:latin typeface="Calibri Light"/>
                <a:cs typeface="Calibri Light"/>
                <a:sym typeface="SimSun"/>
              </a:rPr>
              <a:t>The freedom of</a:t>
            </a:r>
            <a:r>
              <a:rPr lang="en-US" altLang="zh-CN" sz="3600" dirty="0">
                <a:solidFill>
                  <a:srgbClr val="0070C0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  <a:r>
              <a:rPr lang="en-US" altLang="zh-CN" sz="5400" b="1" dirty="0">
                <a:solidFill>
                  <a:srgbClr val="0070C0"/>
                </a:solidFill>
                <a:latin typeface="Calibri Light"/>
                <a:cs typeface="Calibri Light"/>
                <a:sym typeface="SimSun"/>
              </a:rPr>
              <a:t>cellular</a:t>
            </a:r>
            <a:r>
              <a:rPr lang="en-US" altLang="zh-CN" sz="3600" dirty="0">
                <a:solidFill>
                  <a:srgbClr val="0070C0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D5E87-6F95-F043-A1F3-684D0D0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0" y="5698526"/>
            <a:ext cx="6134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785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8C525729-8B2C-BD4D-A0CB-66C1472DB1C8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10704661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Problem: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phone number sharing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Shape 207">
            <a:extLst>
              <a:ext uri="{FF2B5EF4-FFF2-40B4-BE49-F238E27FC236}">
                <a16:creationId xmlns:a16="http://schemas.microsoft.com/office/drawing/2014/main" id="{7D9BC920-37D0-1C42-911C-5349FC06E865}"/>
              </a:ext>
            </a:extLst>
          </p:cNvPr>
          <p:cNvSpPr txBox="1">
            <a:spLocks/>
          </p:cNvSpPr>
          <p:nvPr/>
        </p:nvSpPr>
        <p:spPr>
          <a:xfrm>
            <a:off x="799258" y="4236439"/>
            <a:ext cx="5257594" cy="240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sz="4000" dirty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AT&amp;T </a:t>
            </a:r>
            <a:r>
              <a:rPr lang="en-US" altLang="zh-CN" sz="4000" dirty="0" err="1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NumberSync</a:t>
            </a:r>
            <a:endParaRPr lang="en-US" altLang="zh-CN" sz="4000" dirty="0">
              <a:solidFill>
                <a:schemeClr val="tx1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lvl="1" hangingPunct="1">
              <a:defRPr>
                <a:solidFill>
                  <a:srgbClr val="0000FF"/>
                </a:solidFill>
              </a:defRPr>
            </a:pPr>
            <a:endParaRPr lang="en-US" altLang="zh-CN" dirty="0">
              <a:solidFill>
                <a:srgbClr val="002060"/>
              </a:solidFill>
            </a:endParaRPr>
          </a:p>
          <a:p>
            <a:pPr lvl="1" hangingPunct="1"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$30 service + $30 activation</a:t>
            </a:r>
          </a:p>
          <a:p>
            <a:pPr lvl="1" hangingPunct="1"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Min. $10/month</a:t>
            </a:r>
            <a:endParaRPr lang="en-US" altLang="zh-CN" sz="4000" dirty="0">
              <a:solidFill>
                <a:srgbClr val="FF0000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hangingPunct="1">
              <a:defRPr>
                <a:solidFill>
                  <a:srgbClr val="0000FF"/>
                </a:solidFill>
              </a:defRPr>
            </a:pPr>
            <a:endParaRPr lang="en-US" altLang="zh-CN" sz="4000" dirty="0">
              <a:solidFill>
                <a:schemeClr val="tx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EACB2A-5D50-2C45-BD45-8395EBA4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59" y="4894159"/>
            <a:ext cx="3644900" cy="546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ED316D-1EFC-4149-A7ED-9C96373A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953" y="5278874"/>
            <a:ext cx="1827220" cy="1517998"/>
          </a:xfrm>
          <a:prstGeom prst="rect">
            <a:avLst/>
          </a:prstGeom>
        </p:spPr>
      </p:pic>
      <p:sp>
        <p:nvSpPr>
          <p:cNvPr id="6" name="Shape 207">
            <a:extLst>
              <a:ext uri="{FF2B5EF4-FFF2-40B4-BE49-F238E27FC236}">
                <a16:creationId xmlns:a16="http://schemas.microsoft.com/office/drawing/2014/main" id="{88C9EA74-C8EC-084E-9187-FDA755530E4B}"/>
              </a:ext>
            </a:extLst>
          </p:cNvPr>
          <p:cNvSpPr txBox="1">
            <a:spLocks/>
          </p:cNvSpPr>
          <p:nvPr/>
        </p:nvSpPr>
        <p:spPr>
          <a:xfrm>
            <a:off x="6056852" y="4236438"/>
            <a:ext cx="5884716" cy="208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sz="4000" dirty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China Unicom Trial</a:t>
            </a:r>
          </a:p>
          <a:p>
            <a:pPr lvl="1" hangingPunct="1"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imSun"/>
              </a:rPr>
              <a:t>One number, Two terminal</a:t>
            </a:r>
          </a:p>
          <a:p>
            <a:pPr lvl="1" hangingPunct="1"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imSun"/>
              </a:rPr>
              <a:t>Min. RMB 10/month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5893BA-889B-D04E-907D-4C764B5A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9" y="1246918"/>
            <a:ext cx="2134208" cy="27286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67B0EB-D8E4-744B-98DA-19EA8154F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759" y="1246918"/>
            <a:ext cx="1463093" cy="2728667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F501A10-7E91-AA4B-96CD-044F0069F939}"/>
              </a:ext>
            </a:extLst>
          </p:cNvPr>
          <p:cNvCxnSpPr>
            <a:cxnSpLocks/>
          </p:cNvCxnSpPr>
          <p:nvPr/>
        </p:nvCxnSpPr>
        <p:spPr>
          <a:xfrm>
            <a:off x="2379523" y="2632336"/>
            <a:ext cx="2214236" cy="0"/>
          </a:xfrm>
          <a:prstGeom prst="straightConnector1">
            <a:avLst/>
          </a:prstGeom>
          <a:ln w="762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207">
            <a:extLst>
              <a:ext uri="{FF2B5EF4-FFF2-40B4-BE49-F238E27FC236}">
                <a16:creationId xmlns:a16="http://schemas.microsoft.com/office/drawing/2014/main" id="{D4D24183-4F6E-3740-B762-A03B1B5C1E0B}"/>
              </a:ext>
            </a:extLst>
          </p:cNvPr>
          <p:cNvSpPr txBox="1">
            <a:spLocks/>
          </p:cNvSpPr>
          <p:nvPr/>
        </p:nvSpPr>
        <p:spPr>
          <a:xfrm>
            <a:off x="2550771" y="2154901"/>
            <a:ext cx="1871739" cy="424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850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Same Number</a:t>
            </a:r>
          </a:p>
        </p:txBody>
      </p:sp>
      <p:sp>
        <p:nvSpPr>
          <p:cNvPr id="14" name="Shape 207">
            <a:extLst>
              <a:ext uri="{FF2B5EF4-FFF2-40B4-BE49-F238E27FC236}">
                <a16:creationId xmlns:a16="http://schemas.microsoft.com/office/drawing/2014/main" id="{9312D683-AC4D-EB46-A744-F412633AF99D}"/>
              </a:ext>
            </a:extLst>
          </p:cNvPr>
          <p:cNvSpPr txBox="1">
            <a:spLocks/>
          </p:cNvSpPr>
          <p:nvPr/>
        </p:nvSpPr>
        <p:spPr>
          <a:xfrm>
            <a:off x="763867" y="1508884"/>
            <a:ext cx="1532122" cy="424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850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2400" b="1" dirty="0" err="1">
                <a:solidFill>
                  <a:srgbClr val="00B0F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eSIM</a:t>
            </a:r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Inside</a:t>
            </a:r>
          </a:p>
        </p:txBody>
      </p:sp>
      <p:sp>
        <p:nvSpPr>
          <p:cNvPr id="15" name="Shape 207">
            <a:extLst>
              <a:ext uri="{FF2B5EF4-FFF2-40B4-BE49-F238E27FC236}">
                <a16:creationId xmlns:a16="http://schemas.microsoft.com/office/drawing/2014/main" id="{CFB64289-AFE5-0B4E-B9F9-1D7570EE6322}"/>
              </a:ext>
            </a:extLst>
          </p:cNvPr>
          <p:cNvSpPr txBox="1">
            <a:spLocks/>
          </p:cNvSpPr>
          <p:nvPr/>
        </p:nvSpPr>
        <p:spPr>
          <a:xfrm>
            <a:off x="4765007" y="1631987"/>
            <a:ext cx="1298546" cy="88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850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SIM Card </a:t>
            </a:r>
          </a:p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Inside</a:t>
            </a:r>
          </a:p>
        </p:txBody>
      </p:sp>
      <p:sp>
        <p:nvSpPr>
          <p:cNvPr id="16" name="Shape 207">
            <a:extLst>
              <a:ext uri="{FF2B5EF4-FFF2-40B4-BE49-F238E27FC236}">
                <a16:creationId xmlns:a16="http://schemas.microsoft.com/office/drawing/2014/main" id="{81D3E713-A34B-0A45-915D-CF8CA44E3493}"/>
              </a:ext>
            </a:extLst>
          </p:cNvPr>
          <p:cNvSpPr txBox="1">
            <a:spLocks/>
          </p:cNvSpPr>
          <p:nvPr/>
        </p:nvSpPr>
        <p:spPr>
          <a:xfrm>
            <a:off x="6422846" y="1536972"/>
            <a:ext cx="5602327" cy="208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92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40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2 SIMs are connected with the same 1 number in operator’s core network server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0DA7E06-EDA0-5F45-93BE-D2633A2E8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267" y="1731378"/>
            <a:ext cx="267887" cy="4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721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15C262-C6DA-5345-91B3-E78E661F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0" y="1634535"/>
            <a:ext cx="3357519" cy="2513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DEC74-C511-C042-87A1-9CB0E4DBC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516" y="4159365"/>
            <a:ext cx="2500362" cy="2316849"/>
          </a:xfrm>
          <a:prstGeom prst="rect">
            <a:avLst/>
          </a:prstGeom>
        </p:spPr>
      </p:pic>
      <p:sp>
        <p:nvSpPr>
          <p:cNvPr id="7" name="Shape 57">
            <a:extLst>
              <a:ext uri="{FF2B5EF4-FFF2-40B4-BE49-F238E27FC236}">
                <a16:creationId xmlns:a16="http://schemas.microsoft.com/office/drawing/2014/main" id="{59D6B403-6F58-634A-862A-3E8F5B21834C}"/>
              </a:ext>
            </a:extLst>
          </p:cNvPr>
          <p:cNvSpPr txBox="1">
            <a:spLocks/>
          </p:cNvSpPr>
          <p:nvPr/>
        </p:nvSpPr>
        <p:spPr>
          <a:xfrm>
            <a:off x="711199" y="314325"/>
            <a:ext cx="10553832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Solution: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wireless USIM interface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F0EEE89-B2D5-FA44-B931-EF05479E46DF}"/>
              </a:ext>
            </a:extLst>
          </p:cNvPr>
          <p:cNvCxnSpPr>
            <a:cxnSpLocks/>
          </p:cNvCxnSpPr>
          <p:nvPr/>
        </p:nvCxnSpPr>
        <p:spPr>
          <a:xfrm>
            <a:off x="2666398" y="3424974"/>
            <a:ext cx="793239" cy="1420403"/>
          </a:xfrm>
          <a:prstGeom prst="straightConnector1">
            <a:avLst/>
          </a:prstGeom>
          <a:ln w="76200">
            <a:solidFill>
              <a:srgbClr val="00206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377DB0B-82E8-E545-9192-C84A58F56BA4}"/>
              </a:ext>
            </a:extLst>
          </p:cNvPr>
          <p:cNvSpPr/>
          <p:nvPr/>
        </p:nvSpPr>
        <p:spPr>
          <a:xfrm>
            <a:off x="3161357" y="4066470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Replace</a:t>
            </a:r>
          </a:p>
        </p:txBody>
      </p:sp>
      <p:sp>
        <p:nvSpPr>
          <p:cNvPr id="12" name="Shape 207">
            <a:extLst>
              <a:ext uri="{FF2B5EF4-FFF2-40B4-BE49-F238E27FC236}">
                <a16:creationId xmlns:a16="http://schemas.microsoft.com/office/drawing/2014/main" id="{BCA97DB3-3CA6-0448-9E34-57E13C55247E}"/>
              </a:ext>
            </a:extLst>
          </p:cNvPr>
          <p:cNvSpPr txBox="1">
            <a:spLocks/>
          </p:cNvSpPr>
          <p:nvPr/>
        </p:nvSpPr>
        <p:spPr>
          <a:xfrm>
            <a:off x="5582996" y="1480726"/>
            <a:ext cx="6191082" cy="4995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40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</a:t>
            </a:r>
            <a:r>
              <a:rPr lang="en-US" altLang="zh-CN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The “dumb” </a:t>
            </a:r>
            <a:r>
              <a:rPr lang="en-US" altLang="zh-Hans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SIM</a:t>
            </a:r>
            <a:r>
              <a:rPr lang="zh-Hans" altLang="en-US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</a:t>
            </a:r>
            <a:r>
              <a:rPr lang="en-US" altLang="zh-Hans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tray is replaced by “smart” SIM tray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With a chip inside, the smart tray can get SIM data by wireless interface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No SIM card is required inside smart phone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Share the SIM card inside watch</a:t>
            </a:r>
          </a:p>
        </p:txBody>
      </p:sp>
    </p:spTree>
    <p:extLst>
      <p:ext uri="{BB962C8B-B14F-4D97-AF65-F5344CB8AC3E}">
        <p14:creationId xmlns:p14="http://schemas.microsoft.com/office/powerpoint/2010/main" val="236512159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0F6F13-69DD-BE4F-A490-CE7685EB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65" y="3214112"/>
            <a:ext cx="1114107" cy="678730"/>
          </a:xfrm>
          <a:prstGeom prst="rect">
            <a:avLst/>
          </a:prstGeom>
        </p:spPr>
      </p:pic>
      <p:sp>
        <p:nvSpPr>
          <p:cNvPr id="3" name="Shape 57">
            <a:extLst>
              <a:ext uri="{FF2B5EF4-FFF2-40B4-BE49-F238E27FC236}">
                <a16:creationId xmlns:a16="http://schemas.microsoft.com/office/drawing/2014/main" id="{E6921B2A-5407-8A45-B74D-A4130F93432C}"/>
              </a:ext>
            </a:extLst>
          </p:cNvPr>
          <p:cNvSpPr txBox="1">
            <a:spLocks/>
          </p:cNvSpPr>
          <p:nvPr/>
        </p:nvSpPr>
        <p:spPr>
          <a:xfrm>
            <a:off x="711199" y="314325"/>
            <a:ext cx="8717006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Freedom: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Android + iOS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FD1D2D-76D4-E14E-867B-BE4BAF69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145" y="3213349"/>
            <a:ext cx="2013391" cy="1412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9B9104-558B-7048-8514-2FA9DED13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53" y="2832438"/>
            <a:ext cx="428896" cy="284377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CE4AB0A-3C68-5F43-B53D-C6337A39E58D}"/>
              </a:ext>
            </a:extLst>
          </p:cNvPr>
          <p:cNvCxnSpPr>
            <a:cxnSpLocks/>
          </p:cNvCxnSpPr>
          <p:nvPr/>
        </p:nvCxnSpPr>
        <p:spPr>
          <a:xfrm>
            <a:off x="8613472" y="3214112"/>
            <a:ext cx="814733" cy="67873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D8634A29-918D-0A41-9F07-CA5C7DF40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807" y="1219464"/>
            <a:ext cx="987083" cy="1897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C24131-3F56-FD47-B03A-B040B5420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173" y="4706338"/>
            <a:ext cx="1516195" cy="21203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8C55C3-8859-9C47-A990-989F57086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826125" y="3780976"/>
            <a:ext cx="439743" cy="395834"/>
          </a:xfrm>
          <a:prstGeom prst="rect">
            <a:avLst/>
          </a:prstGeom>
          <a:scene3d>
            <a:camera prst="orthographicFront">
              <a:rot lat="0" lon="0" rev="18300000"/>
            </a:camera>
            <a:lightRig rig="threePt" dir="t"/>
          </a:scene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0FFC59-2FC1-994D-B2D6-E57DBF120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68" y="5217041"/>
            <a:ext cx="439743" cy="395834"/>
          </a:xfrm>
          <a:prstGeom prst="rect">
            <a:avLst/>
          </a:prstGeom>
          <a:scene3d>
            <a:camera prst="orthographicFront">
              <a:rot lat="0" lon="0" rev="18300000"/>
            </a:camera>
            <a:lightRig rig="threePt" dir="t"/>
          </a:scene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A9ACC0-D0A6-C943-80D9-1AAB38963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111" y="1448788"/>
            <a:ext cx="439743" cy="395834"/>
          </a:xfrm>
          <a:prstGeom prst="rect">
            <a:avLst/>
          </a:prstGeom>
          <a:scene3d>
            <a:camera prst="orthographicFront">
              <a:rot lat="0" lon="0" rev="13800000"/>
            </a:camera>
            <a:lightRig rig="threePt" dir="t"/>
          </a:scene3d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CD280C6-D2C3-B04E-AA5A-43245FEAC2B9}"/>
              </a:ext>
            </a:extLst>
          </p:cNvPr>
          <p:cNvSpPr/>
          <p:nvPr/>
        </p:nvSpPr>
        <p:spPr>
          <a:xfrm>
            <a:off x="8706093" y="3028683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Replace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0138ABE-7B2E-3249-B4FA-942DD2E21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7788" y="527867"/>
            <a:ext cx="820386" cy="16633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066EBE7-0323-844F-9BE9-FD5C0331C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292995" y="1067091"/>
            <a:ext cx="439743" cy="395834"/>
          </a:xfrm>
          <a:prstGeom prst="rect">
            <a:avLst/>
          </a:prstGeom>
          <a:scene3d>
            <a:camera prst="orthographicFront">
              <a:rot lat="0" lon="0" rev="18300000"/>
            </a:camera>
            <a:lightRig rig="threePt" dir="t"/>
          </a:scene3d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7254CC8-05A3-0941-BA0C-E696FE8CF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9769" y="5162061"/>
            <a:ext cx="737517" cy="16047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44D2005-9D44-4B45-BE12-DE296D49B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111204" y="5568618"/>
            <a:ext cx="439743" cy="395834"/>
          </a:xfrm>
          <a:prstGeom prst="rect">
            <a:avLst/>
          </a:prstGeom>
          <a:scene3d>
            <a:camera prst="orthographicFront">
              <a:rot lat="0" lon="0" rev="13500000"/>
            </a:camera>
            <a:lightRig rig="threePt" dir="t"/>
          </a:scene3d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8162D97-FD6B-8245-8966-6D9A88C0DE81}"/>
              </a:ext>
            </a:extLst>
          </p:cNvPr>
          <p:cNvCxnSpPr>
            <a:cxnSpLocks/>
          </p:cNvCxnSpPr>
          <p:nvPr/>
        </p:nvCxnSpPr>
        <p:spPr>
          <a:xfrm>
            <a:off x="8215950" y="4078011"/>
            <a:ext cx="1990682" cy="1502150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C3DCFB9-725B-8D4B-9D6F-B552CF2ABED5}"/>
              </a:ext>
            </a:extLst>
          </p:cNvPr>
          <p:cNvSpPr txBox="1"/>
          <p:nvPr/>
        </p:nvSpPr>
        <p:spPr>
          <a:xfrm>
            <a:off x="8950565" y="4905455"/>
            <a:ext cx="116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Wireless USIM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1C4FBC5-A1AF-F342-8A7B-77B225ADE3FD}"/>
              </a:ext>
            </a:extLst>
          </p:cNvPr>
          <p:cNvCxnSpPr>
            <a:cxnSpLocks/>
          </p:cNvCxnSpPr>
          <p:nvPr/>
        </p:nvCxnSpPr>
        <p:spPr>
          <a:xfrm flipV="1">
            <a:off x="6755194" y="4223749"/>
            <a:ext cx="1064902" cy="993292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039412F-3E37-F840-8DEC-18D8EF0FF14F}"/>
              </a:ext>
            </a:extLst>
          </p:cNvPr>
          <p:cNvCxnSpPr>
            <a:cxnSpLocks/>
          </p:cNvCxnSpPr>
          <p:nvPr/>
        </p:nvCxnSpPr>
        <p:spPr>
          <a:xfrm>
            <a:off x="6622911" y="1873109"/>
            <a:ext cx="1112381" cy="1852904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7C2CA16-0077-3142-B339-FB9BFE7E35C7}"/>
              </a:ext>
            </a:extLst>
          </p:cNvPr>
          <p:cNvCxnSpPr>
            <a:cxnSpLocks/>
          </p:cNvCxnSpPr>
          <p:nvPr/>
        </p:nvCxnSpPr>
        <p:spPr>
          <a:xfrm flipH="1">
            <a:off x="8553754" y="1477447"/>
            <a:ext cx="1797708" cy="1354991"/>
          </a:xfrm>
          <a:prstGeom prst="straightConnector1">
            <a:avLst/>
          </a:prstGeom>
          <a:ln w="38100" cmpd="sng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1E18AC4-D78E-6146-ADFF-6CD9B1282DC5}"/>
              </a:ext>
            </a:extLst>
          </p:cNvPr>
          <p:cNvSpPr txBox="1"/>
          <p:nvPr/>
        </p:nvSpPr>
        <p:spPr>
          <a:xfrm>
            <a:off x="9200789" y="1694671"/>
            <a:ext cx="116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Wireless USIM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57D610-14D5-4444-B9DC-58E41290218A}"/>
              </a:ext>
            </a:extLst>
          </p:cNvPr>
          <p:cNvSpPr txBox="1"/>
          <p:nvPr/>
        </p:nvSpPr>
        <p:spPr>
          <a:xfrm>
            <a:off x="6582872" y="2152657"/>
            <a:ext cx="116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Wireless USIM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8B6218-E61F-3A46-B91B-5FC20D6A8FB6}"/>
              </a:ext>
            </a:extLst>
          </p:cNvPr>
          <p:cNvSpPr txBox="1"/>
          <p:nvPr/>
        </p:nvSpPr>
        <p:spPr>
          <a:xfrm>
            <a:off x="6842739" y="4391119"/>
            <a:ext cx="116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Wireless USIM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07">
            <a:extLst>
              <a:ext uri="{FF2B5EF4-FFF2-40B4-BE49-F238E27FC236}">
                <a16:creationId xmlns:a16="http://schemas.microsoft.com/office/drawing/2014/main" id="{0CE63B95-6772-8F4B-87A0-013DECA2EFD3}"/>
              </a:ext>
            </a:extLst>
          </p:cNvPr>
          <p:cNvSpPr txBox="1">
            <a:spLocks/>
          </p:cNvSpPr>
          <p:nvPr/>
        </p:nvSpPr>
        <p:spPr>
          <a:xfrm>
            <a:off x="411116" y="1558624"/>
            <a:ext cx="4458174" cy="5038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32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Standard UICC-terminal interface, freedom to Android or iOS</a:t>
            </a:r>
            <a:endParaRPr lang="en-US" altLang="zh-Hans" dirty="0">
              <a:solidFill>
                <a:srgbClr val="0070C0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Only 1 SIM card at watch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“Smart” SIM tray at both watch and phone, with a wireless connection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Both phone/tablet and watch share the same SIM card (same number) by wireless  USIM interface</a:t>
            </a:r>
          </a:p>
        </p:txBody>
      </p:sp>
    </p:spTree>
    <p:extLst>
      <p:ext uri="{BB962C8B-B14F-4D97-AF65-F5344CB8AC3E}">
        <p14:creationId xmlns:p14="http://schemas.microsoft.com/office/powerpoint/2010/main" val="41205891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0886D165-1029-F04F-A8BB-E9C0B362C95D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10120199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Prototype: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smart SIM card/tray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351579-23F6-7C4E-8CA6-E7027224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56" y="1346886"/>
            <a:ext cx="2588262" cy="20619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E3C588-DC3F-7041-83E0-A030AE9FF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32" y="3676156"/>
            <a:ext cx="2099035" cy="15305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FEE5A0-58B9-664B-B63F-7769E4A22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53" y="4619396"/>
            <a:ext cx="2145124" cy="1976879"/>
          </a:xfrm>
          <a:prstGeom prst="rect">
            <a:avLst/>
          </a:prstGeom>
        </p:spPr>
      </p:pic>
      <p:sp>
        <p:nvSpPr>
          <p:cNvPr id="7" name="Shape 207">
            <a:extLst>
              <a:ext uri="{FF2B5EF4-FFF2-40B4-BE49-F238E27FC236}">
                <a16:creationId xmlns:a16="http://schemas.microsoft.com/office/drawing/2014/main" id="{CBE05996-36C0-AF44-AE27-CC3FE06B4A69}"/>
              </a:ext>
            </a:extLst>
          </p:cNvPr>
          <p:cNvSpPr txBox="1">
            <a:spLocks/>
          </p:cNvSpPr>
          <p:nvPr/>
        </p:nvSpPr>
        <p:spPr>
          <a:xfrm>
            <a:off x="5872900" y="1483210"/>
            <a:ext cx="5712642" cy="5038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32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Smart SIM tray for iPhone</a:t>
            </a:r>
            <a:endParaRPr lang="en-US" altLang="zh-Hans" dirty="0">
              <a:solidFill>
                <a:srgbClr val="0070C0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Smart SIM card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Smart SIM tray for Huawei Watch 2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Smart SIM tray can work in wireless USIM server mode or client mode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Smart SIM card can only work in wireless USIM client mode (no space to put USIM card)</a:t>
            </a:r>
          </a:p>
        </p:txBody>
      </p:sp>
    </p:spTree>
    <p:extLst>
      <p:ext uri="{BB962C8B-B14F-4D97-AF65-F5344CB8AC3E}">
        <p14:creationId xmlns:p14="http://schemas.microsoft.com/office/powerpoint/2010/main" val="422568310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B1D8D71A-8540-8E4D-B79D-C19BEA46D439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10280456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Demo Video 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client mode at phone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7" name="09_wireless_USIM_client_demo_single_USIM_540P.mp4">
            <a:hlinkClick r:id="" action="ppaction://media"/>
            <a:extLst>
              <a:ext uri="{FF2B5EF4-FFF2-40B4-BE49-F238E27FC236}">
                <a16:creationId xmlns:a16="http://schemas.microsoft.com/office/drawing/2014/main" id="{D8CEF966-7780-7442-83CB-1EB5F823D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462" y="1346887"/>
            <a:ext cx="9797535" cy="55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84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076728F7-49BB-4643-8496-57356541745D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10280456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Demo Video 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server mode at phone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08_wireless_USIM_server_demo_single_USIM_540P.mp4">
            <a:hlinkClick r:id="" action="ppaction://media"/>
            <a:extLst>
              <a:ext uri="{FF2B5EF4-FFF2-40B4-BE49-F238E27FC236}">
                <a16:creationId xmlns:a16="http://schemas.microsoft.com/office/drawing/2014/main" id="{5F4355C6-552E-6A47-8538-C967BF4D3A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2088" y="1346887"/>
            <a:ext cx="9797536" cy="55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7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E83CF08B-91CA-E243-A223-D088BF33635A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10280456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Demo Video 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server mode at watch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05_wireless_USIM_client_demo_HWwatch2_540P.mp4">
            <a:hlinkClick r:id="" action="ppaction://media"/>
            <a:extLst>
              <a:ext uri="{FF2B5EF4-FFF2-40B4-BE49-F238E27FC236}">
                <a16:creationId xmlns:a16="http://schemas.microsoft.com/office/drawing/2014/main" id="{6508DE4E-3435-8E4C-8A17-95F74C8B5B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2087" y="1346886"/>
            <a:ext cx="9797537" cy="55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74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8485</TotalTime>
  <Words>397</Words>
  <Application>Microsoft Macintosh PowerPoint</Application>
  <PresentationFormat>宽屏</PresentationFormat>
  <Paragraphs>57</Paragraphs>
  <Slides>11</Slides>
  <Notes>3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等线 Light</vt:lpstr>
      <vt:lpstr>SimSun</vt:lpstr>
      <vt:lpstr>Arial</vt:lpstr>
      <vt:lpstr>Calibri</vt:lpstr>
      <vt:lpstr>Calibri Light</vt:lpstr>
      <vt:lpstr>Times New Roman</vt:lpstr>
      <vt:lpstr>Wingdings</vt:lpstr>
      <vt:lpstr>Office 主题​​</vt:lpstr>
      <vt:lpstr>Wireless USIM Interface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S3 Watch –        更简单，更安全，更智能 </dc:title>
  <cp:lastModifiedBy>Jiacheng Wang</cp:lastModifiedBy>
  <cp:revision>228</cp:revision>
  <dcterms:modified xsi:type="dcterms:W3CDTF">2018-04-16T14:51:43Z</dcterms:modified>
</cp:coreProperties>
</file>